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7" autoAdjust="0"/>
    <p:restoredTop sz="94660"/>
  </p:normalViewPr>
  <p:slideViewPr>
    <p:cSldViewPr>
      <p:cViewPr varScale="1">
        <p:scale>
          <a:sx n="104" d="100"/>
          <a:sy n="104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dirty="0" err="1" smtClean="0">
                <a:solidFill>
                  <a:srgbClr val="FFC000"/>
                </a:solidFill>
              </a:rPr>
              <a:t>Socios</a:t>
            </a:r>
            <a:endParaRPr lang="en-US" dirty="0">
              <a:solidFill>
                <a:srgbClr val="FFC000"/>
              </a:solidFill>
            </a:endParaRPr>
          </a:p>
        </c:rich>
      </c:tx>
      <c:layout>
        <c:manualLayout>
          <c:xMode val="edge"/>
          <c:yMode val="edge"/>
          <c:x val="0.39708558470281996"/>
          <c:y val="2.2356755664502043E-2"/>
        </c:manualLayout>
      </c:layout>
      <c:spPr>
        <a:solidFill>
          <a:srgbClr val="C00000"/>
        </a:solidFill>
      </c:spPr>
    </c:title>
    <c:view3D>
      <c:rotX val="30"/>
      <c:depthPercent val="10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Pt>
            <c:idx val="0"/>
            <c:spPr>
              <a:effectLst>
                <a:outerShdw blurRad="50800" dist="50800" dir="5400000" algn="ctr" rotWithShape="0">
                  <a:schemeClr val="accent6">
                    <a:lumMod val="75000"/>
                  </a:schemeClr>
                </a:outerShdw>
              </a:effectLst>
            </c:spPr>
          </c:dPt>
          <c:cat>
            <c:strRef>
              <c:f>Hoja1!$A$2:$A$10</c:f>
              <c:strCache>
                <c:ptCount val="9"/>
                <c:pt idx="0">
                  <c:v>socio 1</c:v>
                </c:pt>
                <c:pt idx="1">
                  <c:v>socio 2</c:v>
                </c:pt>
                <c:pt idx="2">
                  <c:v>socio 3</c:v>
                </c:pt>
                <c:pt idx="3">
                  <c:v>socio 4</c:v>
                </c:pt>
                <c:pt idx="4">
                  <c:v>socio 5</c:v>
                </c:pt>
                <c:pt idx="5">
                  <c:v>socio 6</c:v>
                </c:pt>
                <c:pt idx="6">
                  <c:v>socio 7</c:v>
                </c:pt>
                <c:pt idx="7">
                  <c:v>socio 8</c:v>
                </c:pt>
                <c:pt idx="8">
                  <c:v>socio 9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15</c:v>
                </c:pt>
                <c:pt idx="1">
                  <c:v>29</c:v>
                </c:pt>
                <c:pt idx="2">
                  <c:v>16</c:v>
                </c:pt>
                <c:pt idx="3">
                  <c:v>4</c:v>
                </c:pt>
                <c:pt idx="4">
                  <c:v>9</c:v>
                </c:pt>
                <c:pt idx="5">
                  <c:v>7</c:v>
                </c:pt>
                <c:pt idx="6">
                  <c:v>11</c:v>
                </c:pt>
                <c:pt idx="7">
                  <c:v>4.5</c:v>
                </c:pt>
                <c:pt idx="8">
                  <c:v>4.4000000000000004</c:v>
                </c:pt>
              </c:numCache>
            </c:numRef>
          </c:val>
        </c:ser>
      </c:pie3DChart>
    </c:plotArea>
    <c:legend>
      <c:legendPos val="r"/>
      <c:layout/>
      <c:spPr>
        <a:solidFill>
          <a:srgbClr val="C00000"/>
        </a:solidFill>
        <a:ln w="25400" cap="rnd" cmpd="sng">
          <a:solidFill>
            <a:srgbClr val="FFC000"/>
          </a:solidFill>
          <a:round/>
        </a:ln>
        <a:effectLst>
          <a:outerShdw blurRad="304800" dist="76200" dir="5400000" sx="111000" sy="111000" algn="ctr" rotWithShape="0">
            <a:srgbClr val="000000">
              <a:alpha val="43137"/>
            </a:srgbClr>
          </a:outerShdw>
        </a:effectLst>
      </c:spPr>
      <c:txPr>
        <a:bodyPr/>
        <a:lstStyle/>
        <a:p>
          <a:pPr>
            <a:defRPr>
              <a:solidFill>
                <a:srgbClr val="FFC000"/>
              </a:solidFill>
            </a:defRPr>
          </a:pPr>
          <a:endParaRPr lang="es-ES"/>
        </a:p>
      </c:txPr>
    </c:legend>
    <c:plotVisOnly val="1"/>
  </c:chart>
  <c:spPr>
    <a:effectLst>
      <a:outerShdw blurRad="50800" dist="50800" dir="5400000" algn="ctr" rotWithShape="0">
        <a:srgbClr val="000000"/>
      </a:outerShdw>
    </a:effectLst>
  </c:spPr>
  <c:txPr>
    <a:bodyPr/>
    <a:lstStyle/>
    <a:p>
      <a:pPr>
        <a:defRPr sz="1800"/>
      </a:pPr>
      <a:endParaRPr lang="es-E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18E27-4E97-4EA7-B369-A56CB5C19E10}" type="doc">
      <dgm:prSet loTypeId="urn:microsoft.com/office/officeart/2005/8/layout/radial6" loCatId="cycle" qsTypeId="urn:microsoft.com/office/officeart/2005/8/quickstyle/3d7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700ED880-AE4E-42C9-BD2F-91DBD0ED66BA}">
      <dgm:prSet phldrT="[Texto]" custT="1"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es-ES" sz="1400" b="1" i="1" dirty="0" smtClean="0">
              <a:latin typeface="+mn-lt"/>
            </a:rPr>
            <a:t>EBANISTERÍA</a:t>
          </a:r>
          <a:r>
            <a:rPr lang="es-ES" sz="1400" b="1" i="1" baseline="0" dirty="0" smtClean="0">
              <a:latin typeface="+mn-lt"/>
            </a:rPr>
            <a:t> ARENAS</a:t>
          </a:r>
          <a:endParaRPr lang="es-ES" sz="1400" b="1" i="1" dirty="0">
            <a:latin typeface="+mn-lt"/>
          </a:endParaRPr>
        </a:p>
      </dgm:t>
    </dgm:pt>
    <dgm:pt modelId="{FEF7C573-2C8A-4555-8412-81174A56314F}" type="parTrans" cxnId="{C69BDE3D-74B4-4837-9CF4-3752D6F4E014}">
      <dgm:prSet/>
      <dgm:spPr/>
      <dgm:t>
        <a:bodyPr/>
        <a:lstStyle/>
        <a:p>
          <a:endParaRPr lang="es-ES" sz="1900"/>
        </a:p>
      </dgm:t>
    </dgm:pt>
    <dgm:pt modelId="{F3F29A56-B47A-43E6-A9E2-A9DF12053122}" type="sibTrans" cxnId="{C69BDE3D-74B4-4837-9CF4-3752D6F4E014}">
      <dgm:prSet/>
      <dgm:spPr/>
      <dgm:t>
        <a:bodyPr/>
        <a:lstStyle/>
        <a:p>
          <a:endParaRPr lang="es-ES" sz="1900"/>
        </a:p>
      </dgm:t>
    </dgm:pt>
    <dgm:pt modelId="{F000C062-E1B9-4FB5-9B8F-D358EC541A82}">
      <dgm:prSet custT="1"/>
      <dgm:spPr>
        <a:solidFill>
          <a:srgbClr val="C00000"/>
        </a:solidFill>
        <a:ln w="25400"/>
      </dgm:spPr>
      <dgm:t>
        <a:bodyPr/>
        <a:lstStyle/>
        <a:p>
          <a:r>
            <a:rPr lang="es-ES" sz="1200" b="1" i="1" u="sng" dirty="0" smtClean="0">
              <a:latin typeface="+mn-lt"/>
            </a:rPr>
            <a:t>Corazón del negocio:</a:t>
          </a:r>
        </a:p>
        <a:p>
          <a:r>
            <a:rPr lang="es-ES" sz="1200" b="1" i="1" u="sng" dirty="0" smtClean="0">
              <a:latin typeface="+mn-lt"/>
            </a:rPr>
            <a:t>Dedicada a la realización de creaciones exclusivas en madera, con la más exquisita artesanía, consiguiendo que la  madera, forme parte integrante del estado ambiental que el cliente desea.</a:t>
          </a:r>
          <a:endParaRPr lang="es-ES" sz="1200" b="1" i="1" dirty="0" smtClean="0">
            <a:latin typeface="+mn-lt"/>
          </a:endParaRPr>
        </a:p>
      </dgm:t>
    </dgm:pt>
    <dgm:pt modelId="{40CF7C04-4343-46C3-B3AA-4B5BD2FF74A7}" type="parTrans" cxnId="{6058DB8D-FF36-409E-A3B3-0F6A48AE9E3D}">
      <dgm:prSet/>
      <dgm:spPr/>
      <dgm:t>
        <a:bodyPr/>
        <a:lstStyle/>
        <a:p>
          <a:endParaRPr lang="es-ES"/>
        </a:p>
      </dgm:t>
    </dgm:pt>
    <dgm:pt modelId="{0157A0D5-CAB3-4484-9152-94F20E5600DF}" type="sibTrans" cxnId="{6058DB8D-FF36-409E-A3B3-0F6A48AE9E3D}">
      <dgm:prSet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endParaRPr lang="es-ES" sz="1100" dirty="0">
            <a:solidFill>
              <a:schemeClr val="bg1"/>
            </a:solidFill>
            <a:latin typeface="+mn-lt"/>
          </a:endParaRPr>
        </a:p>
      </dgm:t>
    </dgm:pt>
    <dgm:pt modelId="{63B5DE1B-C94E-4852-AB2E-3EECC3307BE4}">
      <dgm:prSet phldrT="[Texto]" custT="1"/>
      <dgm:spPr>
        <a:solidFill>
          <a:srgbClr val="C00000"/>
        </a:solidFill>
        <a:ln w="28575">
          <a:solidFill>
            <a:schemeClr val="bg1"/>
          </a:solidFill>
        </a:ln>
      </dgm:spPr>
      <dgm:t>
        <a:bodyPr/>
        <a:lstStyle/>
        <a:p>
          <a:pPr algn="ctr"/>
          <a:r>
            <a:rPr lang="es-ES" sz="1400" b="1" i="1" u="sng" dirty="0" smtClean="0"/>
            <a:t>Outsorcing: </a:t>
          </a:r>
          <a:r>
            <a:rPr lang="es-ES" sz="1400" b="1" i="1" u="none" dirty="0" smtClean="0"/>
            <a:t>mantenimiento de instalaciones Internet (red pública) Intranet (red privada) </a:t>
          </a:r>
          <a:endParaRPr lang="es-ES" sz="1400" b="1" i="1" u="sng" dirty="0"/>
        </a:p>
      </dgm:t>
    </dgm:pt>
    <dgm:pt modelId="{3589A651-3DDE-47CB-9241-79EB63C0F7AB}" type="parTrans" cxnId="{FFA0A72B-3640-4B31-AA9B-575013BAA5BE}">
      <dgm:prSet/>
      <dgm:spPr/>
      <dgm:t>
        <a:bodyPr/>
        <a:lstStyle/>
        <a:p>
          <a:endParaRPr lang="es-ES"/>
        </a:p>
      </dgm:t>
    </dgm:pt>
    <dgm:pt modelId="{958D44A6-A43D-4B77-91FB-2AB40F7DDE31}" type="sibTrans" cxnId="{FFA0A72B-3640-4B31-AA9B-575013BAA5BE}">
      <dgm:prSet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endParaRPr lang="es-ES" sz="1100" dirty="0">
            <a:solidFill>
              <a:schemeClr val="bg1"/>
            </a:solidFill>
            <a:latin typeface="+mn-lt"/>
          </a:endParaRPr>
        </a:p>
      </dgm:t>
    </dgm:pt>
    <dgm:pt modelId="{F1C4AA08-9E41-4C8A-BDE8-C07EC63B5978}">
      <dgm:prSet custT="1"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es-ES" sz="1400" b="1" i="1" u="sng" dirty="0" smtClean="0">
              <a:solidFill>
                <a:schemeClr val="tx1"/>
              </a:solidFill>
              <a:latin typeface="+mn-lt"/>
            </a:rPr>
            <a:t>Flexibilidad laboral:</a:t>
          </a:r>
          <a:r>
            <a:rPr lang="es-ES" sz="1400" b="1" i="1" dirty="0" smtClean="0">
              <a:solidFill>
                <a:schemeClr val="tx1"/>
              </a:solidFill>
              <a:latin typeface="+mn-lt"/>
            </a:rPr>
            <a:t> contratos temporales para los nuevos empleados, contratos fijos e indefinidos para los que llevan más tiempo</a:t>
          </a:r>
          <a:endParaRPr lang="es-ES" sz="1400" b="1" i="1" u="sng" dirty="0">
            <a:solidFill>
              <a:schemeClr val="tx1"/>
            </a:solidFill>
            <a:latin typeface="+mn-lt"/>
          </a:endParaRPr>
        </a:p>
      </dgm:t>
    </dgm:pt>
    <dgm:pt modelId="{89C9EDBB-3A72-4B5E-92C7-D961F201491D}" type="parTrans" cxnId="{5FCCC81A-5385-4321-97BD-82B2224B9C9E}">
      <dgm:prSet/>
      <dgm:spPr/>
      <dgm:t>
        <a:bodyPr/>
        <a:lstStyle/>
        <a:p>
          <a:endParaRPr lang="es-ES"/>
        </a:p>
      </dgm:t>
    </dgm:pt>
    <dgm:pt modelId="{AC5BD2CB-0BEB-4809-987D-F13FB6AAD2DE}" type="sibTrans" cxnId="{5FCCC81A-5385-4321-97BD-82B2224B9C9E}">
      <dgm:prSet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endParaRPr lang="es-ES" sz="1100" dirty="0">
            <a:solidFill>
              <a:schemeClr val="bg1"/>
            </a:solidFill>
            <a:latin typeface="+mn-lt"/>
          </a:endParaRPr>
        </a:p>
      </dgm:t>
    </dgm:pt>
    <dgm:pt modelId="{79FAAF2B-AE8E-4452-8EA2-C79F1014E4B9}" type="pres">
      <dgm:prSet presAssocID="{A3D18E27-4E97-4EA7-B369-A56CB5C19E1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11CD90B-B61A-45B2-BECE-F34A9CC06383}" type="pres">
      <dgm:prSet presAssocID="{700ED880-AE4E-42C9-BD2F-91DBD0ED66BA}" presName="centerShape" presStyleLbl="node0" presStyleIdx="0" presStyleCnt="1" custScaleX="74862" custScaleY="56258" custLinFactNeighborX="6942" custLinFactNeighborY="-1529"/>
      <dgm:spPr/>
      <dgm:t>
        <a:bodyPr/>
        <a:lstStyle/>
        <a:p>
          <a:endParaRPr lang="es-ES"/>
        </a:p>
      </dgm:t>
    </dgm:pt>
    <dgm:pt modelId="{18FF067B-AA8A-4FF0-8EB7-83EF385FC08A}" type="pres">
      <dgm:prSet presAssocID="{F1C4AA08-9E41-4C8A-BDE8-C07EC63B5978}" presName="node" presStyleLbl="node1" presStyleIdx="0" presStyleCnt="3" custScaleX="149800" custScaleY="136965" custRadScaleRad="91387" custRadScaleInc="114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9846FD-B42C-406B-BE07-86A731E2DCAC}" type="pres">
      <dgm:prSet presAssocID="{F1C4AA08-9E41-4C8A-BDE8-C07EC63B5978}" presName="dummy" presStyleCnt="0"/>
      <dgm:spPr/>
      <dgm:t>
        <a:bodyPr/>
        <a:lstStyle/>
        <a:p>
          <a:endParaRPr lang="es-ES"/>
        </a:p>
      </dgm:t>
    </dgm:pt>
    <dgm:pt modelId="{8C906DAF-35C0-463B-B525-F987098FE6B6}" type="pres">
      <dgm:prSet presAssocID="{AC5BD2CB-0BEB-4809-987D-F13FB6AAD2DE}" presName="sibTrans" presStyleLbl="sibTrans2D1" presStyleIdx="0" presStyleCnt="3"/>
      <dgm:spPr/>
      <dgm:t>
        <a:bodyPr/>
        <a:lstStyle/>
        <a:p>
          <a:endParaRPr lang="es-ES"/>
        </a:p>
      </dgm:t>
    </dgm:pt>
    <dgm:pt modelId="{96D98F5F-C711-4397-BEF8-21A92415AC9A}" type="pres">
      <dgm:prSet presAssocID="{63B5DE1B-C94E-4852-AB2E-3EECC3307BE4}" presName="node" presStyleLbl="node1" presStyleIdx="1" presStyleCnt="3" custScaleX="153846" custScaleY="133766" custRadScaleRad="107103" custRadScaleInc="-140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D374D1-F8DD-4399-9233-9F56EC748675}" type="pres">
      <dgm:prSet presAssocID="{63B5DE1B-C94E-4852-AB2E-3EECC3307BE4}" presName="dummy" presStyleCnt="0"/>
      <dgm:spPr/>
      <dgm:t>
        <a:bodyPr/>
        <a:lstStyle/>
        <a:p>
          <a:endParaRPr lang="es-ES"/>
        </a:p>
      </dgm:t>
    </dgm:pt>
    <dgm:pt modelId="{0E8B0FEE-07AE-4F05-A257-B05BDF2337BA}" type="pres">
      <dgm:prSet presAssocID="{958D44A6-A43D-4B77-91FB-2AB40F7DDE31}" presName="sibTrans" presStyleLbl="sibTrans2D1" presStyleIdx="1" presStyleCnt="3"/>
      <dgm:spPr/>
      <dgm:t>
        <a:bodyPr/>
        <a:lstStyle/>
        <a:p>
          <a:endParaRPr lang="es-ES"/>
        </a:p>
      </dgm:t>
    </dgm:pt>
    <dgm:pt modelId="{8C924F36-A4C3-4602-93A9-D5A83C7D792A}" type="pres">
      <dgm:prSet presAssocID="{F000C062-E1B9-4FB5-9B8F-D358EC541A82}" presName="node" presStyleLbl="node1" presStyleIdx="2" presStyleCnt="3" custScaleX="157896" custScaleY="136817" custRadScaleRad="89576" custRadScaleInc="46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849489-A501-4A74-B1C2-12A3A487D372}" type="pres">
      <dgm:prSet presAssocID="{F000C062-E1B9-4FB5-9B8F-D358EC541A82}" presName="dummy" presStyleCnt="0"/>
      <dgm:spPr/>
      <dgm:t>
        <a:bodyPr/>
        <a:lstStyle/>
        <a:p>
          <a:endParaRPr lang="es-ES"/>
        </a:p>
      </dgm:t>
    </dgm:pt>
    <dgm:pt modelId="{F3F47C0C-123D-4EFB-B13D-A30C12B71A6A}" type="pres">
      <dgm:prSet presAssocID="{0157A0D5-CAB3-4484-9152-94F20E5600DF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B6B2DC04-3912-4CCF-B8E1-0AB5E595804F}" type="presOf" srcId="{AC5BD2CB-0BEB-4809-987D-F13FB6AAD2DE}" destId="{8C906DAF-35C0-463B-B525-F987098FE6B6}" srcOrd="0" destOrd="0" presId="urn:microsoft.com/office/officeart/2005/8/layout/radial6"/>
    <dgm:cxn modelId="{D2A05FB1-9CE7-488B-B8BC-CEE22F553F6F}" type="presOf" srcId="{F1C4AA08-9E41-4C8A-BDE8-C07EC63B5978}" destId="{18FF067B-AA8A-4FF0-8EB7-83EF385FC08A}" srcOrd="0" destOrd="0" presId="urn:microsoft.com/office/officeart/2005/8/layout/radial6"/>
    <dgm:cxn modelId="{974813A8-7557-4AFD-96F7-0FFBD2E52565}" type="presOf" srcId="{0157A0D5-CAB3-4484-9152-94F20E5600DF}" destId="{F3F47C0C-123D-4EFB-B13D-A30C12B71A6A}" srcOrd="0" destOrd="0" presId="urn:microsoft.com/office/officeart/2005/8/layout/radial6"/>
    <dgm:cxn modelId="{E51F41E4-7CC8-4BD6-B7F5-B213AB25E01B}" type="presOf" srcId="{63B5DE1B-C94E-4852-AB2E-3EECC3307BE4}" destId="{96D98F5F-C711-4397-BEF8-21A92415AC9A}" srcOrd="0" destOrd="0" presId="urn:microsoft.com/office/officeart/2005/8/layout/radial6"/>
    <dgm:cxn modelId="{D306F40C-7F75-4AA4-825C-A1FE298A3DCD}" type="presOf" srcId="{700ED880-AE4E-42C9-BD2F-91DBD0ED66BA}" destId="{311CD90B-B61A-45B2-BECE-F34A9CC06383}" srcOrd="0" destOrd="0" presId="urn:microsoft.com/office/officeart/2005/8/layout/radial6"/>
    <dgm:cxn modelId="{9562AAFD-991F-4275-ACE1-B022DA4AEC0D}" type="presOf" srcId="{F000C062-E1B9-4FB5-9B8F-D358EC541A82}" destId="{8C924F36-A4C3-4602-93A9-D5A83C7D792A}" srcOrd="0" destOrd="0" presId="urn:microsoft.com/office/officeart/2005/8/layout/radial6"/>
    <dgm:cxn modelId="{08C7CFEB-E6AD-44AE-A0A7-9C796F1DE21A}" type="presOf" srcId="{A3D18E27-4E97-4EA7-B369-A56CB5C19E10}" destId="{79FAAF2B-AE8E-4452-8EA2-C79F1014E4B9}" srcOrd="0" destOrd="0" presId="urn:microsoft.com/office/officeart/2005/8/layout/radial6"/>
    <dgm:cxn modelId="{833BA27F-F38B-405F-BAFD-6309FC14B5D8}" type="presOf" srcId="{958D44A6-A43D-4B77-91FB-2AB40F7DDE31}" destId="{0E8B0FEE-07AE-4F05-A257-B05BDF2337BA}" srcOrd="0" destOrd="0" presId="urn:microsoft.com/office/officeart/2005/8/layout/radial6"/>
    <dgm:cxn modelId="{5FCCC81A-5385-4321-97BD-82B2224B9C9E}" srcId="{700ED880-AE4E-42C9-BD2F-91DBD0ED66BA}" destId="{F1C4AA08-9E41-4C8A-BDE8-C07EC63B5978}" srcOrd="0" destOrd="0" parTransId="{89C9EDBB-3A72-4B5E-92C7-D961F201491D}" sibTransId="{AC5BD2CB-0BEB-4809-987D-F13FB6AAD2DE}"/>
    <dgm:cxn modelId="{FFA0A72B-3640-4B31-AA9B-575013BAA5BE}" srcId="{700ED880-AE4E-42C9-BD2F-91DBD0ED66BA}" destId="{63B5DE1B-C94E-4852-AB2E-3EECC3307BE4}" srcOrd="1" destOrd="0" parTransId="{3589A651-3DDE-47CB-9241-79EB63C0F7AB}" sibTransId="{958D44A6-A43D-4B77-91FB-2AB40F7DDE31}"/>
    <dgm:cxn modelId="{C69BDE3D-74B4-4837-9CF4-3752D6F4E014}" srcId="{A3D18E27-4E97-4EA7-B369-A56CB5C19E10}" destId="{700ED880-AE4E-42C9-BD2F-91DBD0ED66BA}" srcOrd="0" destOrd="0" parTransId="{FEF7C573-2C8A-4555-8412-81174A56314F}" sibTransId="{F3F29A56-B47A-43E6-A9E2-A9DF12053122}"/>
    <dgm:cxn modelId="{6058DB8D-FF36-409E-A3B3-0F6A48AE9E3D}" srcId="{700ED880-AE4E-42C9-BD2F-91DBD0ED66BA}" destId="{F000C062-E1B9-4FB5-9B8F-D358EC541A82}" srcOrd="2" destOrd="0" parTransId="{40CF7C04-4343-46C3-B3AA-4B5BD2FF74A7}" sibTransId="{0157A0D5-CAB3-4484-9152-94F20E5600DF}"/>
    <dgm:cxn modelId="{0BE3CE99-4956-4158-AFE6-5DA6CAFEBD91}" type="presParOf" srcId="{79FAAF2B-AE8E-4452-8EA2-C79F1014E4B9}" destId="{311CD90B-B61A-45B2-BECE-F34A9CC06383}" srcOrd="0" destOrd="0" presId="urn:microsoft.com/office/officeart/2005/8/layout/radial6"/>
    <dgm:cxn modelId="{0F04DA89-E177-466F-9C83-CF19D9E27E65}" type="presParOf" srcId="{79FAAF2B-AE8E-4452-8EA2-C79F1014E4B9}" destId="{18FF067B-AA8A-4FF0-8EB7-83EF385FC08A}" srcOrd="1" destOrd="0" presId="urn:microsoft.com/office/officeart/2005/8/layout/radial6"/>
    <dgm:cxn modelId="{A1127182-8ABC-420F-AFC9-AF76C6E1DD84}" type="presParOf" srcId="{79FAAF2B-AE8E-4452-8EA2-C79F1014E4B9}" destId="{1E9846FD-B42C-406B-BE07-86A731E2DCAC}" srcOrd="2" destOrd="0" presId="urn:microsoft.com/office/officeart/2005/8/layout/radial6"/>
    <dgm:cxn modelId="{A86F69F1-D10F-4487-B90B-ECDBF9E37477}" type="presParOf" srcId="{79FAAF2B-AE8E-4452-8EA2-C79F1014E4B9}" destId="{8C906DAF-35C0-463B-B525-F987098FE6B6}" srcOrd="3" destOrd="0" presId="urn:microsoft.com/office/officeart/2005/8/layout/radial6"/>
    <dgm:cxn modelId="{947D14BF-AAF5-4F60-8DFF-6F6371E38C55}" type="presParOf" srcId="{79FAAF2B-AE8E-4452-8EA2-C79F1014E4B9}" destId="{96D98F5F-C711-4397-BEF8-21A92415AC9A}" srcOrd="4" destOrd="0" presId="urn:microsoft.com/office/officeart/2005/8/layout/radial6"/>
    <dgm:cxn modelId="{86FB0913-1F80-4E55-AA3A-46FE0C9952B6}" type="presParOf" srcId="{79FAAF2B-AE8E-4452-8EA2-C79F1014E4B9}" destId="{8AD374D1-F8DD-4399-9233-9F56EC748675}" srcOrd="5" destOrd="0" presId="urn:microsoft.com/office/officeart/2005/8/layout/radial6"/>
    <dgm:cxn modelId="{A56377A4-D834-41F7-BA97-34E1BDBCEA92}" type="presParOf" srcId="{79FAAF2B-AE8E-4452-8EA2-C79F1014E4B9}" destId="{0E8B0FEE-07AE-4F05-A257-B05BDF2337BA}" srcOrd="6" destOrd="0" presId="urn:microsoft.com/office/officeart/2005/8/layout/radial6"/>
    <dgm:cxn modelId="{95373545-DD34-412B-A87F-399843B36103}" type="presParOf" srcId="{79FAAF2B-AE8E-4452-8EA2-C79F1014E4B9}" destId="{8C924F36-A4C3-4602-93A9-D5A83C7D792A}" srcOrd="7" destOrd="0" presId="urn:microsoft.com/office/officeart/2005/8/layout/radial6"/>
    <dgm:cxn modelId="{19CD72C8-FC16-40EF-ACD4-59EA009C9FBE}" type="presParOf" srcId="{79FAAF2B-AE8E-4452-8EA2-C79F1014E4B9}" destId="{42849489-A501-4A74-B1C2-12A3A487D372}" srcOrd="8" destOrd="0" presId="urn:microsoft.com/office/officeart/2005/8/layout/radial6"/>
    <dgm:cxn modelId="{EF88D2AF-E873-4713-A770-1F0B3B9EF219}" type="presParOf" srcId="{79FAAF2B-AE8E-4452-8EA2-C79F1014E4B9}" destId="{F3F47C0C-123D-4EFB-B13D-A30C12B71A6A}" srcOrd="9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AAF47B-FA59-4065-B343-C0D2A4C7BCDE}" type="doc">
      <dgm:prSet loTypeId="urn:microsoft.com/office/officeart/2005/8/layout/hList6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7A279D1-1A15-463C-A03F-BDAA07DC5D09}">
      <dgm:prSet phldrT="[Texto]" custT="1"/>
      <dgm:spPr>
        <a:solidFill>
          <a:srgbClr val="C00000"/>
        </a:solidFill>
      </dgm:spPr>
      <dgm:t>
        <a:bodyPr/>
        <a:lstStyle/>
        <a:p>
          <a:pPr algn="just"/>
          <a:r>
            <a:rPr lang="es-ES" sz="1300" b="1" u="sng" dirty="0" smtClean="0">
              <a:latin typeface="Arial" charset="0"/>
            </a:rPr>
            <a:t>LIDERAZGO EN COSTES:</a:t>
          </a:r>
        </a:p>
        <a:p>
          <a:pPr algn="just"/>
          <a:r>
            <a:rPr lang="es-ES" sz="1300" dirty="0" smtClean="0">
              <a:latin typeface="Arial" charset="0"/>
            </a:rPr>
            <a:t>Ebanistería arenas busca para sus clientes una mejor calidad, un diseño clásico, con una línea personalista e inconfundible, hacen de sus proyectos una realidad, valorando sus clientes la belleza y alto nivel de sus acabados siempre al mejor precio posible. </a:t>
          </a:r>
          <a:endParaRPr lang="es-ES" sz="1300" dirty="0"/>
        </a:p>
      </dgm:t>
    </dgm:pt>
    <dgm:pt modelId="{6102F413-546E-4600-ADB1-11E24F48EC53}" type="parTrans" cxnId="{118667AF-BF30-43BA-93D1-CB7DA3912326}">
      <dgm:prSet/>
      <dgm:spPr/>
      <dgm:t>
        <a:bodyPr/>
        <a:lstStyle/>
        <a:p>
          <a:endParaRPr lang="es-ES"/>
        </a:p>
      </dgm:t>
    </dgm:pt>
    <dgm:pt modelId="{3D4F2AEE-0E30-4480-9AFB-06FFFD7AE57E}" type="sibTrans" cxnId="{118667AF-BF30-43BA-93D1-CB7DA3912326}">
      <dgm:prSet/>
      <dgm:spPr/>
      <dgm:t>
        <a:bodyPr/>
        <a:lstStyle/>
        <a:p>
          <a:endParaRPr lang="es-ES"/>
        </a:p>
      </dgm:t>
    </dgm:pt>
    <dgm:pt modelId="{722245BE-95AC-468F-856F-C5691B461AC7}">
      <dgm:prSet phldrT="[Texto]" custT="1"/>
      <dgm:spPr>
        <a:solidFill>
          <a:srgbClr val="C00000"/>
        </a:solidFill>
      </dgm:spPr>
      <dgm:t>
        <a:bodyPr/>
        <a:lstStyle/>
        <a:p>
          <a:pPr algn="just"/>
          <a:r>
            <a:rPr lang="es-ES" sz="1300" b="1" u="sng" dirty="0" smtClean="0">
              <a:latin typeface="Arial" charset="0"/>
            </a:rPr>
            <a:t>RECURSOS HUMANOS:</a:t>
          </a:r>
        </a:p>
        <a:p>
          <a:pPr algn="just"/>
          <a:r>
            <a:rPr lang="es-ES" sz="1300" dirty="0" smtClean="0">
              <a:latin typeface="Arial" charset="0"/>
            </a:rPr>
            <a:t>Compromiso del personal</a:t>
          </a:r>
        </a:p>
        <a:p>
          <a:pPr algn="just"/>
          <a:r>
            <a:rPr lang="es-ES" sz="1300" dirty="0" smtClean="0">
              <a:latin typeface="Arial" charset="0"/>
            </a:rPr>
            <a:t>Identificación con la cultura, objetivos y valores de la empresa</a:t>
          </a:r>
        </a:p>
        <a:p>
          <a:pPr algn="just"/>
          <a:r>
            <a:rPr lang="es-ES" sz="1300" dirty="0" smtClean="0">
              <a:latin typeface="Arial" charset="0"/>
            </a:rPr>
            <a:t>Formación </a:t>
          </a:r>
        </a:p>
        <a:p>
          <a:pPr algn="just"/>
          <a:r>
            <a:rPr lang="es-ES" sz="1300" dirty="0" smtClean="0">
              <a:latin typeface="Arial" charset="0"/>
            </a:rPr>
            <a:t>Motivación </a:t>
          </a:r>
        </a:p>
        <a:p>
          <a:pPr algn="just"/>
          <a:r>
            <a:rPr lang="es-ES" sz="1300" dirty="0" smtClean="0">
              <a:latin typeface="Arial" charset="0"/>
            </a:rPr>
            <a:t>Trabajo en equipo</a:t>
          </a:r>
        </a:p>
        <a:p>
          <a:pPr algn="just"/>
          <a:r>
            <a:rPr lang="es-ES" sz="1300" dirty="0" smtClean="0">
              <a:latin typeface="Arial" charset="0"/>
            </a:rPr>
            <a:t>Ambiente laboral óptimo</a:t>
          </a:r>
        </a:p>
        <a:p>
          <a:pPr algn="just"/>
          <a:endParaRPr lang="es-ES" sz="1300" u="sng" dirty="0" smtClean="0">
            <a:latin typeface="Arial" charset="0"/>
          </a:endParaRPr>
        </a:p>
        <a:p>
          <a:pPr algn="just"/>
          <a:r>
            <a:rPr lang="es-ES" sz="1300" b="1" u="sng" dirty="0" smtClean="0">
              <a:latin typeface="Arial" charset="0"/>
            </a:rPr>
            <a:t>NECESIDADES DEL CLIENTE:</a:t>
          </a:r>
        </a:p>
        <a:p>
          <a:pPr algn="just"/>
          <a:r>
            <a:rPr lang="es-ES" sz="1300" dirty="0" smtClean="0">
              <a:latin typeface="Arial" charset="0"/>
            </a:rPr>
            <a:t>Continua atención </a:t>
          </a:r>
        </a:p>
        <a:p>
          <a:pPr algn="just"/>
          <a:r>
            <a:rPr lang="es-ES" sz="1300" dirty="0" smtClean="0">
              <a:latin typeface="Arial" charset="0"/>
            </a:rPr>
            <a:t>Equipo adecuado</a:t>
          </a:r>
        </a:p>
        <a:p>
          <a:pPr algn="just"/>
          <a:r>
            <a:rPr lang="es-ES" sz="1300" dirty="0" smtClean="0">
              <a:latin typeface="Arial" charset="0"/>
            </a:rPr>
            <a:t>Disponibilidad de un buen servicio</a:t>
          </a:r>
        </a:p>
        <a:p>
          <a:pPr algn="just"/>
          <a:r>
            <a:rPr lang="es-ES" sz="1300" dirty="0" smtClean="0">
              <a:latin typeface="Arial" charset="0"/>
            </a:rPr>
            <a:t>Personal cualificado</a:t>
          </a:r>
        </a:p>
        <a:p>
          <a:pPr algn="just"/>
          <a:r>
            <a:rPr lang="es-ES" sz="1300" dirty="0" smtClean="0">
              <a:latin typeface="Arial" charset="0"/>
            </a:rPr>
            <a:t>Máxima calidad</a:t>
          </a:r>
        </a:p>
        <a:p>
          <a:pPr algn="just"/>
          <a:r>
            <a:rPr lang="es-ES" sz="1300" dirty="0" smtClean="0">
              <a:latin typeface="Arial" charset="0"/>
            </a:rPr>
            <a:t>Trato personalizado</a:t>
          </a:r>
          <a:endParaRPr lang="es-ES" sz="1300" dirty="0"/>
        </a:p>
      </dgm:t>
    </dgm:pt>
    <dgm:pt modelId="{64B9ABC6-53BC-4898-9D40-0B02CD8D3566}" type="parTrans" cxnId="{83C184C4-DA7D-4A6B-BC32-C266A4861FD4}">
      <dgm:prSet/>
      <dgm:spPr/>
      <dgm:t>
        <a:bodyPr/>
        <a:lstStyle/>
        <a:p>
          <a:endParaRPr lang="es-ES"/>
        </a:p>
      </dgm:t>
    </dgm:pt>
    <dgm:pt modelId="{455BD562-0054-4E40-B941-E028678FAA92}" type="sibTrans" cxnId="{83C184C4-DA7D-4A6B-BC32-C266A4861FD4}">
      <dgm:prSet/>
      <dgm:spPr/>
      <dgm:t>
        <a:bodyPr/>
        <a:lstStyle/>
        <a:p>
          <a:endParaRPr lang="es-ES"/>
        </a:p>
      </dgm:t>
    </dgm:pt>
    <dgm:pt modelId="{60B8FBA6-9BFB-4913-89E8-3E7B36ED8FC9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ES" sz="1300" b="1" u="sng" dirty="0" smtClean="0">
              <a:latin typeface="Arial" charset="0"/>
            </a:rPr>
            <a:t>ANALISTA CON INNOVACIÓN</a:t>
          </a:r>
          <a:r>
            <a:rPr lang="es-ES" sz="1300" u="sng" dirty="0" smtClean="0">
              <a:latin typeface="Arial" charset="0"/>
            </a:rPr>
            <a:t>:</a:t>
          </a:r>
        </a:p>
        <a:p>
          <a:r>
            <a:rPr lang="es-ES" sz="1300" dirty="0" smtClean="0">
              <a:latin typeface="Arial" charset="0"/>
            </a:rPr>
            <a:t>Es una empresa que tiene un área innovadora y un área defensiva. </a:t>
          </a:r>
        </a:p>
        <a:p>
          <a:r>
            <a:rPr lang="es-ES" sz="1300" dirty="0" smtClean="0">
              <a:latin typeface="Arial" charset="0"/>
            </a:rPr>
            <a:t>Es innovadora porque se introduce en nuevos mercados, como la venta de nuevos productos, así como introducir posibilidades de negocio, haciendo que ebanistería arenas sea un sinónimo de arte clásico, adaptado a nuestros días, </a:t>
          </a:r>
        </a:p>
        <a:p>
          <a:r>
            <a:rPr lang="es-ES" sz="1300" dirty="0" smtClean="0">
              <a:latin typeface="Arial" charset="0"/>
            </a:rPr>
            <a:t>Es defensiva ya que sigue consolidando sus productos de artesanía . Al mismo tiempo en este campo también son innovadores ya que buscan diseños nuevos para el gusto de sus consumidores.</a:t>
          </a:r>
          <a:endParaRPr lang="es-ES" sz="1300" dirty="0"/>
        </a:p>
      </dgm:t>
    </dgm:pt>
    <dgm:pt modelId="{C4A96123-A70B-4340-86C5-4F19445FC41B}" type="parTrans" cxnId="{550C1ECF-2E3E-468C-ABA3-8205CCE78964}">
      <dgm:prSet/>
      <dgm:spPr/>
      <dgm:t>
        <a:bodyPr/>
        <a:lstStyle/>
        <a:p>
          <a:endParaRPr lang="es-ES"/>
        </a:p>
      </dgm:t>
    </dgm:pt>
    <dgm:pt modelId="{41D44DD8-6632-431B-8C2E-7189BB43B9DC}" type="sibTrans" cxnId="{550C1ECF-2E3E-468C-ABA3-8205CCE78964}">
      <dgm:prSet/>
      <dgm:spPr/>
      <dgm:t>
        <a:bodyPr/>
        <a:lstStyle/>
        <a:p>
          <a:endParaRPr lang="es-ES"/>
        </a:p>
      </dgm:t>
    </dgm:pt>
    <dgm:pt modelId="{2F7848C0-8F8F-4A25-85B9-2E199E9795B1}" type="pres">
      <dgm:prSet presAssocID="{19AAF47B-FA59-4065-B343-C0D2A4C7BCD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0FF9F5D-5ECB-4467-BCE4-B5F9CF299967}" type="pres">
      <dgm:prSet presAssocID="{B7A279D1-1A15-463C-A03F-BDAA07DC5D09}" presName="node" presStyleLbl="node1" presStyleIdx="0" presStyleCnt="3" custScaleY="782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7F9A98-FBE1-4C5E-8554-08BD67E3EB81}" type="pres">
      <dgm:prSet presAssocID="{3D4F2AEE-0E30-4480-9AFB-06FFFD7AE57E}" presName="sibTrans" presStyleCnt="0"/>
      <dgm:spPr/>
      <dgm:t>
        <a:bodyPr/>
        <a:lstStyle/>
        <a:p>
          <a:endParaRPr lang="es-ES"/>
        </a:p>
      </dgm:t>
    </dgm:pt>
    <dgm:pt modelId="{21744CC5-C783-4B60-B916-23AFF490CC92}" type="pres">
      <dgm:prSet presAssocID="{722245BE-95AC-468F-856F-C5691B461A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8F76F3-FAB7-4B07-9129-1A5677E6BF78}" type="pres">
      <dgm:prSet presAssocID="{455BD562-0054-4E40-B941-E028678FAA92}" presName="sibTrans" presStyleCnt="0"/>
      <dgm:spPr/>
      <dgm:t>
        <a:bodyPr/>
        <a:lstStyle/>
        <a:p>
          <a:endParaRPr lang="es-ES"/>
        </a:p>
      </dgm:t>
    </dgm:pt>
    <dgm:pt modelId="{AD03312D-ADB4-4CAA-8EBA-CA952F23B035}" type="pres">
      <dgm:prSet presAssocID="{60B8FBA6-9BFB-4913-89E8-3E7B36ED8FC9}" presName="node" presStyleLbl="node1" presStyleIdx="2" presStyleCnt="3" custLinFactX="1349" custLinFactNeighborX="100000" custLinFactNeighborY="-32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3C184C4-DA7D-4A6B-BC32-C266A4861FD4}" srcId="{19AAF47B-FA59-4065-B343-C0D2A4C7BCDE}" destId="{722245BE-95AC-468F-856F-C5691B461AC7}" srcOrd="1" destOrd="0" parTransId="{64B9ABC6-53BC-4898-9D40-0B02CD8D3566}" sibTransId="{455BD562-0054-4E40-B941-E028678FAA92}"/>
    <dgm:cxn modelId="{550C1ECF-2E3E-468C-ABA3-8205CCE78964}" srcId="{19AAF47B-FA59-4065-B343-C0D2A4C7BCDE}" destId="{60B8FBA6-9BFB-4913-89E8-3E7B36ED8FC9}" srcOrd="2" destOrd="0" parTransId="{C4A96123-A70B-4340-86C5-4F19445FC41B}" sibTransId="{41D44DD8-6632-431B-8C2E-7189BB43B9DC}"/>
    <dgm:cxn modelId="{118667AF-BF30-43BA-93D1-CB7DA3912326}" srcId="{19AAF47B-FA59-4065-B343-C0D2A4C7BCDE}" destId="{B7A279D1-1A15-463C-A03F-BDAA07DC5D09}" srcOrd="0" destOrd="0" parTransId="{6102F413-546E-4600-ADB1-11E24F48EC53}" sibTransId="{3D4F2AEE-0E30-4480-9AFB-06FFFD7AE57E}"/>
    <dgm:cxn modelId="{27318CD4-62C3-4D02-B0BC-CA0CF534535F}" type="presOf" srcId="{B7A279D1-1A15-463C-A03F-BDAA07DC5D09}" destId="{60FF9F5D-5ECB-4467-BCE4-B5F9CF299967}" srcOrd="0" destOrd="0" presId="urn:microsoft.com/office/officeart/2005/8/layout/hList6"/>
    <dgm:cxn modelId="{4C00350A-AB8C-420A-B88D-360C194B2057}" type="presOf" srcId="{60B8FBA6-9BFB-4913-89E8-3E7B36ED8FC9}" destId="{AD03312D-ADB4-4CAA-8EBA-CA952F23B035}" srcOrd="0" destOrd="0" presId="urn:microsoft.com/office/officeart/2005/8/layout/hList6"/>
    <dgm:cxn modelId="{D35B4FD3-8322-4884-81DF-43FC67360D7F}" type="presOf" srcId="{722245BE-95AC-468F-856F-C5691B461AC7}" destId="{21744CC5-C783-4B60-B916-23AFF490CC92}" srcOrd="0" destOrd="0" presId="urn:microsoft.com/office/officeart/2005/8/layout/hList6"/>
    <dgm:cxn modelId="{561FC8F6-4CD8-48EA-8418-9DDB61C8DD8E}" type="presOf" srcId="{19AAF47B-FA59-4065-B343-C0D2A4C7BCDE}" destId="{2F7848C0-8F8F-4A25-85B9-2E199E9795B1}" srcOrd="0" destOrd="0" presId="urn:microsoft.com/office/officeart/2005/8/layout/hList6"/>
    <dgm:cxn modelId="{CBDD5BEA-8AF7-470D-B85C-55151C9C9B3C}" type="presParOf" srcId="{2F7848C0-8F8F-4A25-85B9-2E199E9795B1}" destId="{60FF9F5D-5ECB-4467-BCE4-B5F9CF299967}" srcOrd="0" destOrd="0" presId="urn:microsoft.com/office/officeart/2005/8/layout/hList6"/>
    <dgm:cxn modelId="{CDD1D6BB-B723-4DF5-8428-8E0AC1FC4077}" type="presParOf" srcId="{2F7848C0-8F8F-4A25-85B9-2E199E9795B1}" destId="{537F9A98-FBE1-4C5E-8554-08BD67E3EB81}" srcOrd="1" destOrd="0" presId="urn:microsoft.com/office/officeart/2005/8/layout/hList6"/>
    <dgm:cxn modelId="{586F6429-7551-4F11-A20B-FFE6D1874493}" type="presParOf" srcId="{2F7848C0-8F8F-4A25-85B9-2E199E9795B1}" destId="{21744CC5-C783-4B60-B916-23AFF490CC92}" srcOrd="2" destOrd="0" presId="urn:microsoft.com/office/officeart/2005/8/layout/hList6"/>
    <dgm:cxn modelId="{12C4D24A-7AD6-48AE-B273-C7DCD3252AAC}" type="presParOf" srcId="{2F7848C0-8F8F-4A25-85B9-2E199E9795B1}" destId="{328F76F3-FAB7-4B07-9129-1A5677E6BF78}" srcOrd="3" destOrd="0" presId="urn:microsoft.com/office/officeart/2005/8/layout/hList6"/>
    <dgm:cxn modelId="{7ABBF4B8-6E28-4CC1-9552-8EA45B810DD9}" type="presParOf" srcId="{2F7848C0-8F8F-4A25-85B9-2E199E9795B1}" destId="{AD03312D-ADB4-4CAA-8EBA-CA952F23B035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48D9C4-58AD-4536-8522-EA6531800866}" type="doc">
      <dgm:prSet loTypeId="urn:microsoft.com/office/officeart/2005/8/layout/matrix2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C8545BF-68CF-4A4D-8AEA-4FB49998B9E7}">
      <dgm:prSet phldrT="[Texto]" custT="1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rgbClr val="C00000">
              <a:alpha val="35000"/>
            </a:srgbClr>
          </a:outerShdw>
        </a:effectLst>
      </dgm:spPr>
      <dgm:t>
        <a:bodyPr anchor="t"/>
        <a:lstStyle/>
        <a:p>
          <a:pPr algn="l"/>
          <a:r>
            <a:rPr lang="es-ES" sz="1400" dirty="0" smtClean="0"/>
            <a:t>Se trata de una empresa de venta al público y  al por mayor. Se encarga del proceso productivo desde su inicio (selección de  la madera) hasta el fin con la colocación del mueble</a:t>
          </a:r>
          <a:r>
            <a:rPr lang="es-ES" sz="1200" dirty="0" smtClean="0"/>
            <a:t>. </a:t>
          </a:r>
        </a:p>
        <a:p>
          <a:pPr algn="l"/>
          <a:r>
            <a:rPr lang="es-ES" sz="6500" dirty="0" smtClean="0"/>
            <a:t> </a:t>
          </a:r>
          <a:endParaRPr lang="es-ES" sz="6500" dirty="0"/>
        </a:p>
      </dgm:t>
    </dgm:pt>
    <dgm:pt modelId="{C70505FA-9CA6-4E36-A249-97C2892D5106}" type="parTrans" cxnId="{A6F88DBD-7858-4706-92D7-4160491432A8}">
      <dgm:prSet/>
      <dgm:spPr/>
      <dgm:t>
        <a:bodyPr/>
        <a:lstStyle/>
        <a:p>
          <a:endParaRPr lang="es-ES"/>
        </a:p>
      </dgm:t>
    </dgm:pt>
    <dgm:pt modelId="{D3DEF1A7-BA4B-4901-9751-95CA5AE6CED1}" type="sibTrans" cxnId="{A6F88DBD-7858-4706-92D7-4160491432A8}">
      <dgm:prSet/>
      <dgm:spPr/>
      <dgm:t>
        <a:bodyPr/>
        <a:lstStyle/>
        <a:p>
          <a:endParaRPr lang="es-ES"/>
        </a:p>
      </dgm:t>
    </dgm:pt>
    <dgm:pt modelId="{E8E290ED-2379-4DD4-AC48-FDE1F818430C}">
      <dgm:prSet phldrT="[Texto]" custT="1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s-ES" sz="1400" dirty="0" smtClean="0"/>
            <a:t>Su producción es específica para cada cliente. Tiene una producción en serie  de productos determinados</a:t>
          </a:r>
          <a:r>
            <a:rPr lang="es-ES" sz="1200" dirty="0" smtClean="0"/>
            <a:t>.</a:t>
          </a:r>
          <a:endParaRPr lang="es-ES" sz="1200" dirty="0"/>
        </a:p>
      </dgm:t>
    </dgm:pt>
    <dgm:pt modelId="{9573089C-6BFD-4A19-9846-22C58246912D}" type="parTrans" cxnId="{3CC11668-2759-4B71-9455-8632F1668D71}">
      <dgm:prSet/>
      <dgm:spPr/>
      <dgm:t>
        <a:bodyPr/>
        <a:lstStyle/>
        <a:p>
          <a:endParaRPr lang="es-ES"/>
        </a:p>
      </dgm:t>
    </dgm:pt>
    <dgm:pt modelId="{E7EA7B2A-86D6-46C2-AF66-32B93BE48F47}" type="sibTrans" cxnId="{3CC11668-2759-4B71-9455-8632F1668D71}">
      <dgm:prSet/>
      <dgm:spPr/>
      <dgm:t>
        <a:bodyPr/>
        <a:lstStyle/>
        <a:p>
          <a:endParaRPr lang="es-ES"/>
        </a:p>
      </dgm:t>
    </dgm:pt>
    <dgm:pt modelId="{09F95BE9-6401-43AC-9438-12EC3B58F228}">
      <dgm:prSet phldrT="[Texto]" custT="1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rgbClr val="C00000">
              <a:alpha val="35000"/>
            </a:srgbClr>
          </a:outerShdw>
        </a:effectLst>
      </dgm:spPr>
      <dgm:t>
        <a:bodyPr/>
        <a:lstStyle/>
        <a:p>
          <a:r>
            <a:rPr lang="es-ES" sz="1200" dirty="0" smtClean="0"/>
            <a:t>Comercializa todo tipo de productos para la decoración del hogar.  Desde madera hasta materiales complementarios como vidriera artística, cristalería, mármoles junto con elementos ornamentales, telas, tapicerías…</a:t>
          </a:r>
          <a:endParaRPr lang="es-ES" sz="1200" dirty="0"/>
        </a:p>
      </dgm:t>
    </dgm:pt>
    <dgm:pt modelId="{27C63444-103C-4E7B-BE88-7C40DA6F23BA}" type="parTrans" cxnId="{AD11B67B-40AE-4688-8E6C-E265AC08D910}">
      <dgm:prSet/>
      <dgm:spPr/>
      <dgm:t>
        <a:bodyPr/>
        <a:lstStyle/>
        <a:p>
          <a:endParaRPr lang="es-ES"/>
        </a:p>
      </dgm:t>
    </dgm:pt>
    <dgm:pt modelId="{8ABD0665-F47D-46EF-89D2-B9BC51BFF202}" type="sibTrans" cxnId="{AD11B67B-40AE-4688-8E6C-E265AC08D910}">
      <dgm:prSet/>
      <dgm:spPr/>
      <dgm:t>
        <a:bodyPr/>
        <a:lstStyle/>
        <a:p>
          <a:endParaRPr lang="es-ES"/>
        </a:p>
      </dgm:t>
    </dgm:pt>
    <dgm:pt modelId="{8F7E93EB-ABCE-4F1B-B5F9-992E0DC2B60F}">
      <dgm:prSet phldrT="[Texto]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rgbClr val="C00000">
              <a:alpha val="35000"/>
            </a:srgbClr>
          </a:outerShdw>
        </a:effectLst>
      </dgm:spPr>
      <dgm:t>
        <a:bodyPr/>
        <a:lstStyle/>
        <a:p>
          <a:r>
            <a:rPr lang="es-ES" dirty="0" smtClean="0"/>
            <a:t>Posee la maquinaria necesaria para la fabricación, una red de ordenadores  conectados a internet, necesarios para el trabajo diario. Y su adaptación a las nuevas tecnologías mediante la creación de la pagina web.</a:t>
          </a:r>
          <a:endParaRPr lang="es-ES" dirty="0"/>
        </a:p>
      </dgm:t>
    </dgm:pt>
    <dgm:pt modelId="{B07D1558-820D-4122-9247-7A931DA4090B}" type="parTrans" cxnId="{D5309DC5-C669-4C38-84EA-936EF6CD7C86}">
      <dgm:prSet/>
      <dgm:spPr/>
      <dgm:t>
        <a:bodyPr/>
        <a:lstStyle/>
        <a:p>
          <a:endParaRPr lang="es-ES"/>
        </a:p>
      </dgm:t>
    </dgm:pt>
    <dgm:pt modelId="{550535DE-2CD4-4276-9EA9-B53CB95D8A32}" type="sibTrans" cxnId="{D5309DC5-C669-4C38-84EA-936EF6CD7C86}">
      <dgm:prSet/>
      <dgm:spPr/>
      <dgm:t>
        <a:bodyPr/>
        <a:lstStyle/>
        <a:p>
          <a:endParaRPr lang="es-ES"/>
        </a:p>
      </dgm:t>
    </dgm:pt>
    <dgm:pt modelId="{F029711D-2374-49AB-92D3-7D797B42B324}" type="pres">
      <dgm:prSet presAssocID="{7B48D9C4-58AD-4536-8522-EA653180086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C84869A-69DB-4D55-A99D-46B234FF7236}" type="pres">
      <dgm:prSet presAssocID="{7B48D9C4-58AD-4536-8522-EA6531800866}" presName="axisShape" presStyleLbl="bgShp" presStyleIdx="0" presStyleCnt="1"/>
      <dgm:sp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6200000" scaled="0"/>
        </a:gradFill>
      </dgm:spPr>
    </dgm:pt>
    <dgm:pt modelId="{15E5E31E-B9C2-4091-888D-73531F933A6F}" type="pres">
      <dgm:prSet presAssocID="{7B48D9C4-58AD-4536-8522-EA653180086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9F2E47-2062-4DA4-8908-FE762EA04D01}" type="pres">
      <dgm:prSet presAssocID="{7B48D9C4-58AD-4536-8522-EA6531800866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CCC529-21BE-4A1A-B1B6-000EB665A875}" type="pres">
      <dgm:prSet presAssocID="{7B48D9C4-58AD-4536-8522-EA6531800866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FE45F4-1E5C-4ED9-AFB9-85C473A794F5}" type="pres">
      <dgm:prSet presAssocID="{7B48D9C4-58AD-4536-8522-EA6531800866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7F7277-6E55-4A81-B706-501C2AE1B8EC}" type="presOf" srcId="{7B48D9C4-58AD-4536-8522-EA6531800866}" destId="{F029711D-2374-49AB-92D3-7D797B42B324}" srcOrd="0" destOrd="0" presId="urn:microsoft.com/office/officeart/2005/8/layout/matrix2"/>
    <dgm:cxn modelId="{3CC11668-2759-4B71-9455-8632F1668D71}" srcId="{7B48D9C4-58AD-4536-8522-EA6531800866}" destId="{E8E290ED-2379-4DD4-AC48-FDE1F818430C}" srcOrd="1" destOrd="0" parTransId="{9573089C-6BFD-4A19-9846-22C58246912D}" sibTransId="{E7EA7B2A-86D6-46C2-AF66-32B93BE48F47}"/>
    <dgm:cxn modelId="{A6F88DBD-7858-4706-92D7-4160491432A8}" srcId="{7B48D9C4-58AD-4536-8522-EA6531800866}" destId="{5C8545BF-68CF-4A4D-8AEA-4FB49998B9E7}" srcOrd="0" destOrd="0" parTransId="{C70505FA-9CA6-4E36-A249-97C2892D5106}" sibTransId="{D3DEF1A7-BA4B-4901-9751-95CA5AE6CED1}"/>
    <dgm:cxn modelId="{716A6D04-C7E9-4CD6-AEDE-1E3FE41E0A6A}" type="presOf" srcId="{E8E290ED-2379-4DD4-AC48-FDE1F818430C}" destId="{D39F2E47-2062-4DA4-8908-FE762EA04D01}" srcOrd="0" destOrd="0" presId="urn:microsoft.com/office/officeart/2005/8/layout/matrix2"/>
    <dgm:cxn modelId="{B41024D6-D6B0-4354-8E00-DA4635BC7119}" type="presOf" srcId="{8F7E93EB-ABCE-4F1B-B5F9-992E0DC2B60F}" destId="{2CFE45F4-1E5C-4ED9-AFB9-85C473A794F5}" srcOrd="0" destOrd="0" presId="urn:microsoft.com/office/officeart/2005/8/layout/matrix2"/>
    <dgm:cxn modelId="{A86E28EC-0D89-4EA8-86F9-D86E08613431}" type="presOf" srcId="{5C8545BF-68CF-4A4D-8AEA-4FB49998B9E7}" destId="{15E5E31E-B9C2-4091-888D-73531F933A6F}" srcOrd="0" destOrd="0" presId="urn:microsoft.com/office/officeart/2005/8/layout/matrix2"/>
    <dgm:cxn modelId="{AD11B67B-40AE-4688-8E6C-E265AC08D910}" srcId="{7B48D9C4-58AD-4536-8522-EA6531800866}" destId="{09F95BE9-6401-43AC-9438-12EC3B58F228}" srcOrd="2" destOrd="0" parTransId="{27C63444-103C-4E7B-BE88-7C40DA6F23BA}" sibTransId="{8ABD0665-F47D-46EF-89D2-B9BC51BFF202}"/>
    <dgm:cxn modelId="{14B26848-DDBF-48A4-9EAC-E9ED9C5C7537}" type="presOf" srcId="{09F95BE9-6401-43AC-9438-12EC3B58F228}" destId="{A7CCC529-21BE-4A1A-B1B6-000EB665A875}" srcOrd="0" destOrd="0" presId="urn:microsoft.com/office/officeart/2005/8/layout/matrix2"/>
    <dgm:cxn modelId="{D5309DC5-C669-4C38-84EA-936EF6CD7C86}" srcId="{7B48D9C4-58AD-4536-8522-EA6531800866}" destId="{8F7E93EB-ABCE-4F1B-B5F9-992E0DC2B60F}" srcOrd="3" destOrd="0" parTransId="{B07D1558-820D-4122-9247-7A931DA4090B}" sibTransId="{550535DE-2CD4-4276-9EA9-B53CB95D8A32}"/>
    <dgm:cxn modelId="{B3235EBF-5C2F-46AF-BC16-906EC80B709C}" type="presParOf" srcId="{F029711D-2374-49AB-92D3-7D797B42B324}" destId="{EC84869A-69DB-4D55-A99D-46B234FF7236}" srcOrd="0" destOrd="0" presId="urn:microsoft.com/office/officeart/2005/8/layout/matrix2"/>
    <dgm:cxn modelId="{971E127B-6C33-465B-9355-7E5162FED590}" type="presParOf" srcId="{F029711D-2374-49AB-92D3-7D797B42B324}" destId="{15E5E31E-B9C2-4091-888D-73531F933A6F}" srcOrd="1" destOrd="0" presId="urn:microsoft.com/office/officeart/2005/8/layout/matrix2"/>
    <dgm:cxn modelId="{01DA4867-9840-4F30-9E86-2F817174CC32}" type="presParOf" srcId="{F029711D-2374-49AB-92D3-7D797B42B324}" destId="{D39F2E47-2062-4DA4-8908-FE762EA04D01}" srcOrd="2" destOrd="0" presId="urn:microsoft.com/office/officeart/2005/8/layout/matrix2"/>
    <dgm:cxn modelId="{E540E087-2E19-4B06-B3B1-24EA50CB3BEF}" type="presParOf" srcId="{F029711D-2374-49AB-92D3-7D797B42B324}" destId="{A7CCC529-21BE-4A1A-B1B6-000EB665A875}" srcOrd="3" destOrd="0" presId="urn:microsoft.com/office/officeart/2005/8/layout/matrix2"/>
    <dgm:cxn modelId="{DF4CB74D-6EC4-40F4-BFF8-5A5349E5CA64}" type="presParOf" srcId="{F029711D-2374-49AB-92D3-7D797B42B324}" destId="{2CFE45F4-1E5C-4ED9-AFB9-85C473A794F5}" srcOrd="4" destOrd="0" presId="urn:microsoft.com/office/officeart/2005/8/layout/matrix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235C4-05B7-4151-8E5D-EAE030DD5ECE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7F773-E27F-4283-89FE-4DEDFD3F115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DFE223-14D9-4D2B-8F1A-6E1DF11A973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AAB419-3CDA-4E26-A1E1-A4C189D03CF2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9D977-CB79-4DF4-9C80-308AA5368BB4}" type="datetimeFigureOut">
              <a:rPr lang="es-ES" smtClean="0"/>
              <a:t>16/05/2009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4D5D9-4B6E-4192-9784-0AFF66D1539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6 CuadroTexto"/>
          <p:cNvSpPr txBox="1">
            <a:spLocks noChangeArrowheads="1"/>
          </p:cNvSpPr>
          <p:nvPr/>
        </p:nvSpPr>
        <p:spPr bwMode="auto">
          <a:xfrm>
            <a:off x="2500298" y="4714884"/>
            <a:ext cx="3571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tx2"/>
                </a:solidFill>
              </a:rPr>
              <a:t>Luis Alcalde Jiménez</a:t>
            </a:r>
            <a:endParaRPr lang="es-ES" sz="2800" dirty="0">
              <a:solidFill>
                <a:schemeClr val="tx2"/>
              </a:solidFill>
            </a:endParaRPr>
          </a:p>
          <a:p>
            <a:r>
              <a:rPr lang="es-ES" sz="2800" dirty="0" smtClean="0">
                <a:solidFill>
                  <a:schemeClr val="tx2"/>
                </a:solidFill>
              </a:rPr>
              <a:t>Gustavo Reina Báez</a:t>
            </a:r>
            <a:endParaRPr lang="es-ES" sz="2800" dirty="0">
              <a:solidFill>
                <a:schemeClr val="tx2"/>
              </a:solidFill>
            </a:endParaRPr>
          </a:p>
          <a:p>
            <a:r>
              <a:rPr lang="es-ES" sz="2800" dirty="0" smtClean="0">
                <a:solidFill>
                  <a:schemeClr val="tx2"/>
                </a:solidFill>
              </a:rPr>
              <a:t>         2º </a:t>
            </a:r>
            <a:r>
              <a:rPr lang="es-ES" sz="2800" dirty="0">
                <a:solidFill>
                  <a:schemeClr val="tx2"/>
                </a:solidFill>
              </a:rPr>
              <a:t>A LADE</a:t>
            </a:r>
          </a:p>
        </p:txBody>
      </p:sp>
      <p:pic>
        <p:nvPicPr>
          <p:cNvPr id="3077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072362" cy="305106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285852" y="214290"/>
            <a:ext cx="6545318" cy="923330"/>
          </a:xfrm>
          <a:prstGeom prst="rect">
            <a:avLst/>
          </a:prstGeom>
          <a:noFill/>
          <a:ln w="22225">
            <a:solidFill>
              <a:srgbClr val="FFC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Ebanistería Arenas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6" name="5 Gráfico"/>
          <p:cNvGraphicFramePr/>
          <p:nvPr/>
        </p:nvGraphicFramePr>
        <p:xfrm>
          <a:off x="1928794" y="214290"/>
          <a:ext cx="5572164" cy="324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Elipse"/>
          <p:cNvSpPr/>
          <p:nvPr/>
        </p:nvSpPr>
        <p:spPr>
          <a:xfrm>
            <a:off x="571472" y="4643446"/>
            <a:ext cx="2071702" cy="207170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es-ES" sz="1200" dirty="0" smtClean="0"/>
              <a:t>-Junta General. </a:t>
            </a:r>
          </a:p>
          <a:p>
            <a:pPr lvl="0">
              <a:buFont typeface="Arial" pitchFamily="34" charset="0"/>
              <a:buChar char="•"/>
            </a:pPr>
            <a:r>
              <a:rPr lang="es-ES" sz="1200" dirty="0" smtClean="0"/>
              <a:t>-Administrador único.</a:t>
            </a:r>
            <a:endParaRPr lang="es-ES" sz="1200" dirty="0"/>
          </a:p>
        </p:txBody>
      </p:sp>
      <p:sp>
        <p:nvSpPr>
          <p:cNvPr id="8" name="7 Elipse"/>
          <p:cNvSpPr/>
          <p:nvPr/>
        </p:nvSpPr>
        <p:spPr>
          <a:xfrm>
            <a:off x="3500430" y="4643446"/>
            <a:ext cx="2071702" cy="207170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622300">
              <a:lnSpc>
                <a:spcPct val="90000"/>
              </a:lnSpc>
              <a:spcAft>
                <a:spcPct val="35000"/>
              </a:spcAft>
              <a:buFont typeface="Arial" pitchFamily="34" charset="0"/>
              <a:buChar char="•"/>
            </a:pPr>
            <a:r>
              <a:rPr lang="es-ES" sz="1100" dirty="0" smtClean="0">
                <a:solidFill>
                  <a:schemeClr val="bg1"/>
                </a:solidFill>
              </a:rPr>
              <a:t>-La sociedad responde de las deudas sociales con todos sus bienes presentes y futuros; pero los socios sólo responden con su aportación social.</a:t>
            </a:r>
            <a:endParaRPr lang="es-ES" sz="1100" dirty="0">
              <a:solidFill>
                <a:schemeClr val="bg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6429388" y="4643446"/>
            <a:ext cx="2071702" cy="207170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es-ES" sz="1050" dirty="0" smtClean="0"/>
              <a:t>-Sociedad limitada, constituida por 9 socios de los cuales cada uno tiene su correspondiente  participación y responderá en función del capital aportado.</a:t>
            </a:r>
            <a:endParaRPr lang="es-ES" sz="105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57158" y="3714752"/>
            <a:ext cx="2357454" cy="50006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700" b="1" u="sng" dirty="0" smtClean="0">
                <a:solidFill>
                  <a:srgbClr val="FFC000"/>
                </a:solidFill>
              </a:rPr>
              <a:t>ORGANOS DE LA SOCIEDAD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286116" y="3714752"/>
            <a:ext cx="2357454" cy="50006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700" b="1" u="sng" dirty="0" smtClean="0">
                <a:solidFill>
                  <a:srgbClr val="FFC000"/>
                </a:solidFill>
              </a:rPr>
              <a:t>RESPONSABILIDAD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6357950" y="3714752"/>
            <a:ext cx="2357454" cy="50006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u="sng" dirty="0" smtClean="0">
                <a:solidFill>
                  <a:srgbClr val="FFC000"/>
                </a:solidFill>
              </a:rPr>
              <a:t>DESCRIPCIÓN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-714412" y="857232"/>
          <a:ext cx="10287072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2143108" y="214290"/>
            <a:ext cx="5711820" cy="923330"/>
          </a:xfrm>
          <a:prstGeom prst="rect">
            <a:avLst/>
          </a:prstGeom>
          <a:noFill/>
          <a:ln w="34925">
            <a:noFill/>
          </a:ln>
          <a:scene3d>
            <a:camera prst="orthographicFront"/>
            <a:lightRig rig="soft" dir="tl">
              <a:rot lat="0" lon="0" rev="0"/>
            </a:lightRig>
          </a:scene3d>
          <a:sp3d extrusionH="76200">
            <a:bevelT/>
            <a:extrusionClr>
              <a:srgbClr val="FFC000"/>
            </a:extrusionClr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Diseño en trébol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Decisión"/>
          <p:cNvSpPr/>
          <p:nvPr/>
        </p:nvSpPr>
        <p:spPr>
          <a:xfrm>
            <a:off x="6286512" y="2071678"/>
            <a:ext cx="2643206" cy="500066"/>
          </a:xfrm>
          <a:prstGeom prst="flowChartDecis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Decisión"/>
          <p:cNvSpPr/>
          <p:nvPr/>
        </p:nvSpPr>
        <p:spPr>
          <a:xfrm>
            <a:off x="3428992" y="2071678"/>
            <a:ext cx="2643206" cy="500066"/>
          </a:xfrm>
          <a:prstGeom prst="flowChartDecis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Decisión"/>
          <p:cNvSpPr/>
          <p:nvPr/>
        </p:nvSpPr>
        <p:spPr>
          <a:xfrm>
            <a:off x="500034" y="2071678"/>
            <a:ext cx="2643206" cy="500066"/>
          </a:xfrm>
          <a:prstGeom prst="flowChartDecis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1000100" y="2214554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solidFill>
                  <a:srgbClr val="FFC000"/>
                </a:solidFill>
              </a:rPr>
              <a:t>Estrategia competitiva</a:t>
            </a:r>
            <a:endParaRPr lang="es-ES" sz="1100" b="1" dirty="0">
              <a:solidFill>
                <a:srgbClr val="FFC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857620" y="2214554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C000"/>
                </a:solidFill>
              </a:rPr>
              <a:t>Estructura funcional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58016" y="2214554"/>
            <a:ext cx="157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b="1" dirty="0" smtClean="0">
                <a:solidFill>
                  <a:srgbClr val="FFC000"/>
                </a:solidFill>
              </a:rPr>
              <a:t>Estrategia corporal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928662" y="142852"/>
            <a:ext cx="72152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Análisis de la estrategia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7" name="6 Diagrama"/>
          <p:cNvGraphicFramePr/>
          <p:nvPr/>
        </p:nvGraphicFramePr>
        <p:xfrm>
          <a:off x="357158" y="1571588"/>
          <a:ext cx="8429684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Rectángulo"/>
          <p:cNvSpPr/>
          <p:nvPr/>
        </p:nvSpPr>
        <p:spPr>
          <a:xfrm>
            <a:off x="928662" y="0"/>
            <a:ext cx="77153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Análisis de la tecnología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 rot="5400000">
            <a:off x="5572126" y="4286250"/>
            <a:ext cx="3859212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 rot="16200000">
            <a:off x="-147638" y="4127501"/>
            <a:ext cx="1223963" cy="500062"/>
          </a:xfrm>
          <a:prstGeom prst="roundRect">
            <a:avLst>
              <a:gd name="adj" fmla="val 4473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CLIENTES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1000125" y="4195763"/>
            <a:ext cx="928688" cy="5715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PEDIDO</a:t>
            </a:r>
          </a:p>
        </p:txBody>
      </p:sp>
      <p:sp>
        <p:nvSpPr>
          <p:cNvPr id="8" name="7 Triángulo isósceles"/>
          <p:cNvSpPr/>
          <p:nvPr/>
        </p:nvSpPr>
        <p:spPr>
          <a:xfrm>
            <a:off x="2071688" y="3910013"/>
            <a:ext cx="1071562" cy="785812"/>
          </a:xfrm>
          <a:prstGeom prst="triangle">
            <a:avLst>
              <a:gd name="adj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HAY STOCK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428875" y="3409950"/>
            <a:ext cx="6429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SÍ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214688" y="3409950"/>
            <a:ext cx="1069975" cy="4286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FABRICACÓN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3143250" y="2428875"/>
            <a:ext cx="1214438" cy="3571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PROVEEDORES</a:t>
            </a:r>
          </a:p>
        </p:txBody>
      </p:sp>
      <p:cxnSp>
        <p:nvCxnSpPr>
          <p:cNvPr id="12" name="11 Conector recto de flecha"/>
          <p:cNvCxnSpPr/>
          <p:nvPr/>
        </p:nvCxnSpPr>
        <p:spPr>
          <a:xfrm rot="5400000">
            <a:off x="3465512" y="3087688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2428875" y="4981575"/>
            <a:ext cx="7858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NO</a:t>
            </a:r>
          </a:p>
        </p:txBody>
      </p:sp>
      <p:sp>
        <p:nvSpPr>
          <p:cNvPr id="14" name="13 Elipse"/>
          <p:cNvSpPr/>
          <p:nvPr/>
        </p:nvSpPr>
        <p:spPr>
          <a:xfrm>
            <a:off x="4716463" y="3476625"/>
            <a:ext cx="1357312" cy="3571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ALMACÉN</a:t>
            </a: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4427538" y="3694113"/>
            <a:ext cx="2159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4572000" y="4773613"/>
            <a:ext cx="1152525" cy="647700"/>
          </a:xfrm>
          <a:prstGeom prst="octagon">
            <a:avLst>
              <a:gd name="adj" fmla="val 2928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  <a:latin typeface="+mn-lt"/>
                <a:cs typeface="+mn-cs"/>
              </a:rPr>
              <a:t>PREPARACIÓN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  <a:latin typeface="+mn-lt"/>
                <a:cs typeface="+mn-cs"/>
              </a:rPr>
              <a:t>PEDIDO</a:t>
            </a: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>
            <a:off x="5148263" y="3981450"/>
            <a:ext cx="0" cy="576263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3203575" y="5133975"/>
            <a:ext cx="1223963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2843213" y="3621088"/>
            <a:ext cx="2159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6011863" y="3981450"/>
            <a:ext cx="936625" cy="792163"/>
          </a:xfrm>
          <a:prstGeom prst="diamond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ENTREGA</a:t>
            </a:r>
          </a:p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CLIENTE</a:t>
            </a:r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5867400" y="5133975"/>
            <a:ext cx="649288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flipV="1">
            <a:off x="6516688" y="4918075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3" name="AutoShape 24"/>
          <p:cNvSpPr>
            <a:spLocks noChangeArrowheads="1"/>
          </p:cNvSpPr>
          <p:nvPr/>
        </p:nvSpPr>
        <p:spPr bwMode="auto">
          <a:xfrm>
            <a:off x="4716463" y="5997575"/>
            <a:ext cx="1511300" cy="431800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 b="1" dirty="0">
                <a:solidFill>
                  <a:srgbClr val="92D050"/>
                </a:solidFill>
                <a:latin typeface="Calibri" pitchFamily="34" charset="0"/>
              </a:rPr>
              <a:t>CONTABILIDAD</a:t>
            </a: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3708400" y="4052888"/>
            <a:ext cx="0" cy="216058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>
            <a:off x="3708400" y="6213475"/>
            <a:ext cx="71913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5795963" y="3981450"/>
            <a:ext cx="0" cy="18002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6858000" y="4783138"/>
            <a:ext cx="1152525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FACTURACIÓN/</a:t>
            </a:r>
          </a:p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COBRO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>
            <a:off x="7019925" y="4557713"/>
            <a:ext cx="215900" cy="1444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 flipH="1">
            <a:off x="6286500" y="5286375"/>
            <a:ext cx="1000125" cy="8572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0" name="29 Rectángulo redondeado"/>
          <p:cNvSpPr/>
          <p:nvPr/>
        </p:nvSpPr>
        <p:spPr>
          <a:xfrm>
            <a:off x="214313" y="1700213"/>
            <a:ext cx="1549400" cy="585787"/>
          </a:xfrm>
          <a:prstGeom prst="roundRect">
            <a:avLst>
              <a:gd name="adj" fmla="val 4473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C000"/>
                </a:solidFill>
              </a:rPr>
              <a:t>PLAN COMERCIAL</a:t>
            </a:r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1785918" y="2071678"/>
            <a:ext cx="4929188" cy="15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31 Rectángulo redondeado"/>
          <p:cNvSpPr/>
          <p:nvPr/>
        </p:nvSpPr>
        <p:spPr>
          <a:xfrm>
            <a:off x="6715125" y="1785938"/>
            <a:ext cx="1223963" cy="500062"/>
          </a:xfrm>
          <a:prstGeom prst="roundRect">
            <a:avLst>
              <a:gd name="adj" fmla="val 4473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C000"/>
                </a:solidFill>
              </a:rPr>
              <a:t>PRESUPUESTO</a:t>
            </a:r>
          </a:p>
        </p:txBody>
      </p:sp>
      <p:cxnSp>
        <p:nvCxnSpPr>
          <p:cNvPr id="33" name="32 Conector recto de flecha"/>
          <p:cNvCxnSpPr>
            <a:endCxn id="23" idx="3"/>
          </p:cNvCxnSpPr>
          <p:nvPr/>
        </p:nvCxnSpPr>
        <p:spPr>
          <a:xfrm rot="10800000">
            <a:off x="6227763" y="6213475"/>
            <a:ext cx="12731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357188" y="2928938"/>
            <a:ext cx="1069975" cy="4286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PUBLICIDAD</a:t>
            </a:r>
          </a:p>
        </p:txBody>
      </p:sp>
      <p:cxnSp>
        <p:nvCxnSpPr>
          <p:cNvPr id="35" name="34 Conector recto de flecha"/>
          <p:cNvCxnSpPr>
            <a:stCxn id="30" idx="2"/>
          </p:cNvCxnSpPr>
          <p:nvPr/>
        </p:nvCxnSpPr>
        <p:spPr>
          <a:xfrm rot="5400000">
            <a:off x="738187" y="2547938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0" y="2357438"/>
            <a:ext cx="9144000" cy="1587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0" y="5786438"/>
            <a:ext cx="9144000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 redondeado"/>
          <p:cNvSpPr/>
          <p:nvPr/>
        </p:nvSpPr>
        <p:spPr>
          <a:xfrm>
            <a:off x="142875" y="5929313"/>
            <a:ext cx="428625" cy="2143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142875" y="6500813"/>
            <a:ext cx="428625" cy="21431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142875" y="6215063"/>
            <a:ext cx="428625" cy="2143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1" name="40 CuadroTexto"/>
          <p:cNvSpPr txBox="1"/>
          <p:nvPr/>
        </p:nvSpPr>
        <p:spPr>
          <a:xfrm>
            <a:off x="571500" y="5913438"/>
            <a:ext cx="128587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b="1" dirty="0">
                <a:solidFill>
                  <a:srgbClr val="FFFF00"/>
                </a:solidFill>
                <a:latin typeface="+mn-lt"/>
              </a:rPr>
              <a:t>Procesos estratégicos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571500" y="6199188"/>
            <a:ext cx="1143000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rgbClr val="C00000"/>
                </a:solidFill>
                <a:latin typeface="+mn-lt"/>
              </a:rPr>
              <a:t>Procesos clave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571500" y="6484938"/>
            <a:ext cx="1143000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rgbClr val="14960E"/>
                </a:solidFill>
                <a:latin typeface="+mn-lt"/>
              </a:rPr>
              <a:t>Procesos de apoyo</a:t>
            </a:r>
          </a:p>
        </p:txBody>
      </p:sp>
      <p:sp>
        <p:nvSpPr>
          <p:cNvPr id="44" name="43 Rectángulo"/>
          <p:cNvSpPr/>
          <p:nvPr/>
        </p:nvSpPr>
        <p:spPr>
          <a:xfrm>
            <a:off x="1857356" y="285728"/>
            <a:ext cx="6327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Mapa de procesos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sp>
        <p:nvSpPr>
          <p:cNvPr id="5" name="4 Rectángulo redondeado"/>
          <p:cNvSpPr/>
          <p:nvPr/>
        </p:nvSpPr>
        <p:spPr>
          <a:xfrm>
            <a:off x="6643688" y="1071563"/>
            <a:ext cx="1714500" cy="10715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C00000"/>
                </a:solidFill>
              </a:rPr>
              <a:t>PROVEEDORES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6643688" y="4929188"/>
            <a:ext cx="1714500" cy="10715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ALMACÉN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6643688" y="3000375"/>
            <a:ext cx="1714500" cy="10715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FABRICA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3214688" y="2928938"/>
            <a:ext cx="1714500" cy="10715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OFICINA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214688" y="5214938"/>
            <a:ext cx="1714500" cy="10715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CONTABILIDAD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214282" y="2928934"/>
            <a:ext cx="1714500" cy="10715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C00000"/>
                </a:solidFill>
              </a:rPr>
              <a:t>CLIENTES</a:t>
            </a:r>
          </a:p>
        </p:txBody>
      </p:sp>
      <p:cxnSp>
        <p:nvCxnSpPr>
          <p:cNvPr id="11" name="10 Conector recto de flecha"/>
          <p:cNvCxnSpPr>
            <a:stCxn id="10" idx="3"/>
            <a:endCxn id="8" idx="1"/>
          </p:cNvCxnSpPr>
          <p:nvPr/>
        </p:nvCxnSpPr>
        <p:spPr>
          <a:xfrm>
            <a:off x="1928782" y="3464715"/>
            <a:ext cx="1285906" cy="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2"/>
          </p:cNvCxnSpPr>
          <p:nvPr/>
        </p:nvCxnSpPr>
        <p:spPr>
          <a:xfrm rot="5400000">
            <a:off x="3463925" y="4608513"/>
            <a:ext cx="121443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929188" y="3929063"/>
            <a:ext cx="1643062" cy="1357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071688" y="3786188"/>
            <a:ext cx="1000125" cy="5080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Consulta de precios sobre el producto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 rot="5400000">
            <a:off x="2393950" y="3608388"/>
            <a:ext cx="2127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071813" y="4214813"/>
            <a:ext cx="8572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Consulta de presupuesto para pedidos grandes</a:t>
            </a:r>
          </a:p>
        </p:txBody>
      </p:sp>
      <p:cxnSp>
        <p:nvCxnSpPr>
          <p:cNvPr id="17" name="16 Conector recto de flecha"/>
          <p:cNvCxnSpPr/>
          <p:nvPr/>
        </p:nvCxnSpPr>
        <p:spPr>
          <a:xfrm rot="10800000">
            <a:off x="3786188" y="4500563"/>
            <a:ext cx="21431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4429125" y="4286250"/>
            <a:ext cx="10715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Solicitud de/los producto(s) pedidos por el cliente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rot="10800000">
            <a:off x="5286375" y="4572000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8" idx="3"/>
          </p:cNvCxnSpPr>
          <p:nvPr/>
        </p:nvCxnSpPr>
        <p:spPr>
          <a:xfrm rot="10800000">
            <a:off x="4929188" y="3465513"/>
            <a:ext cx="1785937" cy="1463675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5286375" y="3214688"/>
            <a:ext cx="1071563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Si el producto está en almacén se le da al cliente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 rot="5400000" flipH="1" flipV="1">
            <a:off x="5537200" y="3894138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0800000">
            <a:off x="1928813" y="3214688"/>
            <a:ext cx="1214437" cy="1587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2285984" y="1857364"/>
            <a:ext cx="857250" cy="10618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Se realiza la factura del </a:t>
            </a:r>
            <a:r>
              <a:rPr lang="es-ES" sz="900" dirty="0" smtClean="0">
                <a:solidFill>
                  <a:schemeClr val="tx2"/>
                </a:solidFill>
                <a:latin typeface="+mn-lt"/>
              </a:rPr>
              <a:t>producto ,realización de proyectos y </a:t>
            </a:r>
            <a:r>
              <a:rPr lang="es-ES" sz="900" dirty="0">
                <a:solidFill>
                  <a:schemeClr val="tx2"/>
                </a:solidFill>
                <a:latin typeface="+mn-lt"/>
              </a:rPr>
              <a:t>se le cobra al cliente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rot="5400000" flipH="1" flipV="1">
            <a:off x="2428082" y="2999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6" idx="0"/>
            <a:endCxn id="7" idx="2"/>
          </p:cNvCxnSpPr>
          <p:nvPr/>
        </p:nvCxnSpPr>
        <p:spPr>
          <a:xfrm rot="5400000" flipH="1" flipV="1">
            <a:off x="7073107" y="4501356"/>
            <a:ext cx="857250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7786688" y="4214813"/>
            <a:ext cx="15716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Si el producto no se encuentra en almacén se solicita su fabricación </a:t>
            </a:r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7572375" y="4500563"/>
            <a:ext cx="285750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5400000">
            <a:off x="6823076" y="4537075"/>
            <a:ext cx="785812" cy="1587"/>
          </a:xfrm>
          <a:prstGeom prst="straightConnector1">
            <a:avLst/>
          </a:prstGeom>
          <a:ln>
            <a:solidFill>
              <a:srgbClr val="FFFF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6215063" y="4143375"/>
            <a:ext cx="785812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Una vez fabricado se almacena</a:t>
            </a:r>
          </a:p>
        </p:txBody>
      </p:sp>
      <p:cxnSp>
        <p:nvCxnSpPr>
          <p:cNvPr id="31" name="30 Conector recto de flecha"/>
          <p:cNvCxnSpPr/>
          <p:nvPr/>
        </p:nvCxnSpPr>
        <p:spPr>
          <a:xfrm rot="10800000">
            <a:off x="6929438" y="4429125"/>
            <a:ext cx="28575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7" idx="0"/>
            <a:endCxn id="5" idx="2"/>
          </p:cNvCxnSpPr>
          <p:nvPr/>
        </p:nvCxnSpPr>
        <p:spPr>
          <a:xfrm rot="5400000" flipH="1" flipV="1">
            <a:off x="7073107" y="2570956"/>
            <a:ext cx="857250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7858125" y="2143125"/>
            <a:ext cx="1357313" cy="78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Si no se cuenta con los materiales necesarios para la fabricación se solicitan a  los proveedores</a:t>
            </a: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7500938" y="2571750"/>
            <a:ext cx="428625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rot="5400000">
            <a:off x="6715125" y="2571750"/>
            <a:ext cx="857250" cy="0"/>
          </a:xfrm>
          <a:prstGeom prst="straightConnector1">
            <a:avLst/>
          </a:prstGeom>
          <a:ln>
            <a:solidFill>
              <a:srgbClr val="FFFF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6072188" y="2286000"/>
            <a:ext cx="10001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Envían los materiales solicitados</a:t>
            </a:r>
          </a:p>
        </p:txBody>
      </p:sp>
      <p:cxnSp>
        <p:nvCxnSpPr>
          <p:cNvPr id="37" name="36 Conector recto de flecha"/>
          <p:cNvCxnSpPr/>
          <p:nvPr/>
        </p:nvCxnSpPr>
        <p:spPr>
          <a:xfrm rot="10800000">
            <a:off x="6715125" y="2571750"/>
            <a:ext cx="428625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214313" y="5357813"/>
            <a:ext cx="500062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714375" y="5270500"/>
            <a:ext cx="92868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En cadena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214313" y="5643563"/>
            <a:ext cx="50006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714375" y="5556250"/>
            <a:ext cx="92868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Centrarquía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571500" y="5842000"/>
            <a:ext cx="1143000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Relaciones externas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571500" y="6286500"/>
            <a:ext cx="1143000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Relaciones internas</a:t>
            </a:r>
          </a:p>
        </p:txBody>
      </p:sp>
      <p:sp>
        <p:nvSpPr>
          <p:cNvPr id="44" name="43 Rectángulo redondeado"/>
          <p:cNvSpPr/>
          <p:nvPr/>
        </p:nvSpPr>
        <p:spPr>
          <a:xfrm>
            <a:off x="142875" y="6286500"/>
            <a:ext cx="428625" cy="21431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142875" y="5857875"/>
            <a:ext cx="428625" cy="2143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2071670" y="285728"/>
            <a:ext cx="4217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Organigrafo</a:t>
            </a:r>
            <a:endParaRPr lang="es-E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banisteria-arenas.com/data/fotos1/ptasalon200.jpg"/>
          <p:cNvPicPr>
            <a:picLocks noChangeAspect="1" noChangeArrowheads="1"/>
          </p:cNvPicPr>
          <p:nvPr/>
        </p:nvPicPr>
        <p:blipFill>
          <a:blip r:embed="rId3">
            <a:lum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descriptivo de la Organización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001027" cy="135730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Desde 1953 </a:t>
            </a:r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Arenas</a:t>
            </a:r>
            <a: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está dedicada a la fabricación de muebles de la más exquisita artesanía. Diseñando todos sus modelos exclusivos y habiendo realizado miles de trabajos por encargo que le han dado un nombre y una experiencia de la que pocos disfrutan hoy.</a:t>
            </a:r>
            <a:b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3" name="Picture 7" descr="http://www.ebanisteria-arenas.com/data/fotos1/tallist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4107685" cy="2500330"/>
          </a:xfrm>
          <a:prstGeom prst="rect">
            <a:avLst/>
          </a:prstGeom>
          <a:noFill/>
        </p:spPr>
      </p:pic>
      <p:pic>
        <p:nvPicPr>
          <p:cNvPr id="9225" name="Picture 9" descr="http://www.ebanisteria-arenas.com/data/fotos1/tallista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071966" cy="2482907"/>
          </a:xfrm>
          <a:prstGeom prst="rect">
            <a:avLst/>
          </a:prstGeom>
          <a:noFill/>
        </p:spPr>
      </p:pic>
      <p:pic>
        <p:nvPicPr>
          <p:cNvPr id="8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ebanisteria-arenas.com/data/fotos2/comedor200.jpg"/>
          <p:cNvPicPr>
            <a:picLocks noChangeAspect="1" noChangeArrowheads="1"/>
          </p:cNvPicPr>
          <p:nvPr/>
        </p:nvPicPr>
        <p:blipFill>
          <a:blip r:embed="rId3">
            <a:lum contrast="-8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gradFill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effectLst>
            <a:outerShdw blurRad="1270000" dist="63500" dir="2880000"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1928804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dirty="0" smtClean="0"/>
              <a:t>	</a:t>
            </a:r>
            <a:endParaRPr lang="es-ES" sz="2100" dirty="0" smtClean="0">
              <a:solidFill>
                <a:schemeClr val="tx2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100" dirty="0" smtClean="0">
                <a:solidFill>
                  <a:schemeClr val="tx2"/>
                </a:solidFill>
              </a:rPr>
              <a:t>	</a:t>
            </a:r>
            <a:endParaRPr lang="es-ES" sz="2100" dirty="0">
              <a:solidFill>
                <a:schemeClr val="tx2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1500174"/>
            <a:ext cx="8429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la actualidad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Arenas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abarca además distintas líneas de negocio como la fabricación de mobiliario para el Comercio, la realización de grandes instalaciones decorativas y elementos de obra en fincas, o la fabricación de puertas y armarios a nivel industrial para viviendas de nueva construcción, así como mobiliario para hoteles</a:t>
            </a:r>
            <a: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 descr="http://www.ebanisteria-arenas.com/data/fotos1/taller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928934"/>
            <a:ext cx="4071966" cy="2515225"/>
          </a:xfrm>
          <a:prstGeom prst="rect">
            <a:avLst/>
          </a:prstGeom>
          <a:noFill/>
        </p:spPr>
      </p:pic>
      <p:pic>
        <p:nvPicPr>
          <p:cNvPr id="10247" name="Picture 7" descr="http://www.ebanisteria-arenas.com/data/fotos1/taller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857628"/>
            <a:ext cx="4188455" cy="2576519"/>
          </a:xfrm>
          <a:prstGeom prst="rect">
            <a:avLst/>
          </a:prstGeom>
          <a:noFill/>
        </p:spPr>
      </p:pic>
      <p:pic>
        <p:nvPicPr>
          <p:cNvPr id="7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85728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ebanisteria-arenas.com/data/fotos1/comedor808.jpg"/>
          <p:cNvPicPr>
            <a:picLocks noChangeAspect="1" noChangeArrowheads="1"/>
          </p:cNvPicPr>
          <p:nvPr/>
        </p:nvPicPr>
        <p:blipFill>
          <a:blip r:embed="rId2">
            <a:lum contrast="-74000"/>
          </a:blip>
          <a:srcRect/>
          <a:stretch>
            <a:fillRect/>
          </a:stretch>
        </p:blipFill>
        <p:spPr bwMode="auto">
          <a:xfrm>
            <a:off x="0" y="-11014"/>
            <a:ext cx="9144000" cy="686901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857224" y="1571612"/>
            <a:ext cx="7572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Todo ello con el gusto y la distinción que caracteriza a esta empresa. Día a día nos esforzamos en dar mejor servicio a nuestros clientes, así como en ser más competitivos, afianzando los mercados en los que estamos presentes y explorando otros nuevos </a:t>
            </a:r>
            <a:r>
              <a:rPr lang="es-ES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68610" name="Picture 2" descr="http://www.ebanisteria-arenas.com/data/fotos1/taller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214842" cy="2753788"/>
          </a:xfrm>
          <a:prstGeom prst="rect">
            <a:avLst/>
          </a:prstGeom>
          <a:noFill/>
        </p:spPr>
      </p:pic>
      <p:pic>
        <p:nvPicPr>
          <p:cNvPr id="68612" name="Picture 4" descr="http://www.ebanisteria-arenas.com/data/fotos1/talle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4071966" cy="2772402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ebanisteria-arenas.com/data/fotos1/tresillo115.jpg"/>
          <p:cNvPicPr>
            <a:picLocks noChangeAspect="1" noChangeArrowheads="1"/>
          </p:cNvPicPr>
          <p:nvPr/>
        </p:nvPicPr>
        <p:blipFill>
          <a:blip r:embed="rId2">
            <a:lum contrast="-71000"/>
          </a:blip>
          <a:srcRect/>
          <a:stretch>
            <a:fillRect/>
          </a:stretch>
        </p:blipFill>
        <p:spPr bwMode="auto">
          <a:xfrm>
            <a:off x="0" y="0"/>
            <a:ext cx="9144000" cy="685571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714348" y="1428736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EBANISTERIA :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mejores maderas nobles son la materia prima para la creación de piezas realizadas con mimo y con un profundo conocimiento del Arte. Nuestros diseños, absolutamente únicos, reflejan el gusto por lo clásico, y el dominio del oficio de ebanistas. Disfrutando de ellos cientos de clientes en toda España, Bélgica, Hungría, Japón, etc.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9634" name="Picture 2" descr="http://www.ebanisteria-arenas.com/data/fotos1/tallist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14686"/>
            <a:ext cx="3871330" cy="2571768"/>
          </a:xfrm>
          <a:prstGeom prst="rect">
            <a:avLst/>
          </a:prstGeom>
          <a:noFill/>
        </p:spPr>
      </p:pic>
      <p:pic>
        <p:nvPicPr>
          <p:cNvPr id="69636" name="Picture 4" descr="http://www.ebanisteria-arenas.com/data/fotos1/tall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929066"/>
            <a:ext cx="4120292" cy="2643206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ebanisteria-arenas.com/data/fotos1/mesa92.jpg"/>
          <p:cNvPicPr>
            <a:picLocks noChangeAspect="1" noChangeArrowheads="1"/>
          </p:cNvPicPr>
          <p:nvPr/>
        </p:nvPicPr>
        <p:blipFill>
          <a:blip r:embed="rId2">
            <a:lum contrast="-74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28596" y="1142984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 Clásico :</a:t>
            </a:r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más reciente de las líneas de negocio de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Arenas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el mobiliario creado en serie para El Comercio del mueble, viene a dar respuesta a la demanda de mobiliario de estilo con "sello propio".</a:t>
            </a:r>
            <a:b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Hemos preparado una amplia colección de conjuntos de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comedores, dormitorios y boiseries modulares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que son todo un ejemplo de cómo debe ser un mueble de serie: con mucha personalidad, competitivo y con un servicio inmejorable, aspecto éste en el que hemos hecho un especial esfuerzo técnico y humano.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b="1" dirty="0"/>
          </a:p>
        </p:txBody>
      </p:sp>
      <p:pic>
        <p:nvPicPr>
          <p:cNvPr id="70658" name="Picture 2" descr="http://www.ebanisteria-arenas.com/data/fotos1/talle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14818"/>
            <a:ext cx="4714908" cy="2000264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285884" cy="619683"/>
          </a:xfrm>
          <a:prstGeom prst="rect">
            <a:avLst/>
          </a:prstGeom>
          <a:noFill/>
        </p:spPr>
      </p:pic>
      <p:pic>
        <p:nvPicPr>
          <p:cNvPr id="10244" name="Picture 4" descr="http://www.ebanisteria-arenas.com/data/fotos1/mesacentro3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714752"/>
            <a:ext cx="277177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71604" y="285728"/>
            <a:ext cx="7143768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Descripción de puestos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57158" y="2071670"/>
            <a:ext cx="8229600" cy="478633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Título del puesto: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Empleado de Oficina (P.O.)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Jefe de Oficina (R.O.)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autoridad jerárquica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 la recepción de pedidos y cualquier otra información, así como la comunicación de pedidos a almacén.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Atención telefónica.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Recepción de pedidos por fax.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Atención directa a clientes, albarán, facturación, gestión del porte y cobro.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Recepción, solución, delegación y respuesta de  incidencias.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Revisión periódica de pedidos pendientes.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Revisión del proceso productivo.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900" dirty="0"/>
          </a:p>
        </p:txBody>
      </p:sp>
      <p:pic>
        <p:nvPicPr>
          <p:cNvPr id="6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285884" cy="619683"/>
          </a:xfrm>
          <a:prstGeom prst="rect">
            <a:avLst/>
          </a:prstGeom>
          <a:noFill/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500703"/>
          </a:xfrm>
        </p:spPr>
        <p:txBody>
          <a:bodyPr rtlCol="0">
            <a:normAutofit/>
          </a:bodyPr>
          <a:lstStyle/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Título del puesto</a:t>
            </a:r>
            <a:r>
              <a:rPr lang="es-ES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Responsable Comercial (R.C.)</a:t>
            </a:r>
          </a:p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Gerente.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Sin autoridad  jerárquica 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 todo lo relacionado con la venta a sus clientes.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Informar y enviar el nuevo material a las exposiciones.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 clientes: realización de contactos, visitas periódicas, realización de ofertas, presentación de muestras.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 proveedores: comparativas de precios y búsqueda de nuevos productos.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Gestión de reclamaciones: visitas, contacto con fábrica.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Responsabilidades 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Es responsable del trato con clientes y proveedores y de que los catálogos y las ofertas lleguen a los clientes, además de que el nuevo material llegue a las exposiciones.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Relaciones internas y externas: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relaciones internas con el Gerente, que es su superior directo y con el Departamento de Fábrica; y relaciones externas con clientes y proveedores.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1285884" cy="619683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857224" y="1285860"/>
            <a:ext cx="714376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buFont typeface="Arial" pitchFamily="34" charset="0"/>
              <a:buChar char="•"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Título del puesto: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Personal de Tienda (P.T.)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Responsable de Tienda.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autoridad  jerárquica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</a:t>
            </a:r>
            <a:r>
              <a:rPr lang="es-E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del correcto funcionamiento de la ventas</a:t>
            </a:r>
            <a:r>
              <a:rPr lang="es-E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Realización de presupuestos.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Cobro de facturas a los clientes.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Mostrar stand, a la vez que informar al cliente de las ofertas.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Coordinar los pedidos con el almacén y con el Departamento de Fábrica.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Gestión de los portes ( preparación albarán, contacto con transportistas…).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Responsabilidades materiales:</a:t>
            </a:r>
            <a:r>
              <a:rPr lang="es-ES_tradnl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Es responsable de dar una buena imagen de la empresa en su relación con los clientes, de la correcta preparación de las facturas.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Relaciones internas y externas: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relaciones internas con el Responsable de Tienda, que es su superior directo, con el Departamento de Fábrica, de Almacén y con el de Contabilidad ( cuadre de caja y presupuestos) y relaciones externas con clientes.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1180</Words>
  <Application>Microsoft Office PowerPoint</Application>
  <PresentationFormat>Presentación en pantalla (4:3)</PresentationFormat>
  <Paragraphs>139</Paragraphs>
  <Slides>15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Diapositiva 1</vt:lpstr>
      <vt:lpstr>Análisis descriptivo de la Organización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Luis Alcalde Jimenez</dc:creator>
  <cp:lastModifiedBy>Luis Alcalde Jimenez</cp:lastModifiedBy>
  <cp:revision>1</cp:revision>
  <dcterms:created xsi:type="dcterms:W3CDTF">2009-05-16T13:03:29Z</dcterms:created>
  <dcterms:modified xsi:type="dcterms:W3CDTF">2009-05-16T13:05:30Z</dcterms:modified>
</cp:coreProperties>
</file>